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61" r:id="rId4"/>
    <p:sldId id="265" r:id="rId5"/>
    <p:sldId id="267" r:id="rId6"/>
    <p:sldId id="266" r:id="rId7"/>
    <p:sldId id="258" r:id="rId8"/>
    <p:sldId id="268" r:id="rId9"/>
    <p:sldId id="269" r:id="rId10"/>
    <p:sldId id="270" r:id="rId11"/>
    <p:sldId id="271" r:id="rId12"/>
    <p:sldId id="272" r:id="rId13"/>
    <p:sldId id="273" r:id="rId14"/>
    <p:sldId id="259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ipe Žeravica" initials="SŽ" lastIdx="2" clrIdx="0">
    <p:extLst>
      <p:ext uri="{19B8F6BF-5375-455C-9EA6-DF929625EA0E}">
        <p15:presenceInfo xmlns:p15="http://schemas.microsoft.com/office/powerpoint/2012/main" userId="4222046bb4a28a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220F-7FF9-40CD-8CA7-7EB6C2171C89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B2DC-FC2A-4619-95EA-F79DE48A13F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237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220F-7FF9-40CD-8CA7-7EB6C2171C89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B2DC-FC2A-4619-95EA-F79DE48A13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2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220F-7FF9-40CD-8CA7-7EB6C2171C89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B2DC-FC2A-4619-95EA-F79DE48A13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842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220F-7FF9-40CD-8CA7-7EB6C2171C89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B2DC-FC2A-4619-95EA-F79DE48A13F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8558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220F-7FF9-40CD-8CA7-7EB6C2171C89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B2DC-FC2A-4619-95EA-F79DE48A13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655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220F-7FF9-40CD-8CA7-7EB6C2171C89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B2DC-FC2A-4619-95EA-F79DE48A13F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8336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220F-7FF9-40CD-8CA7-7EB6C2171C89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B2DC-FC2A-4619-95EA-F79DE48A13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06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220F-7FF9-40CD-8CA7-7EB6C2171C89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B2DC-FC2A-4619-95EA-F79DE48A13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0598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220F-7FF9-40CD-8CA7-7EB6C2171C89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B2DC-FC2A-4619-95EA-F79DE48A13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51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220F-7FF9-40CD-8CA7-7EB6C2171C89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B2DC-FC2A-4619-95EA-F79DE48A13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1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220F-7FF9-40CD-8CA7-7EB6C2171C89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B2DC-FC2A-4619-95EA-F79DE48A13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11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220F-7FF9-40CD-8CA7-7EB6C2171C89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B2DC-FC2A-4619-95EA-F79DE48A13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51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220F-7FF9-40CD-8CA7-7EB6C2171C89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B2DC-FC2A-4619-95EA-F79DE48A13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32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220F-7FF9-40CD-8CA7-7EB6C2171C89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B2DC-FC2A-4619-95EA-F79DE48A13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220F-7FF9-40CD-8CA7-7EB6C2171C89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B2DC-FC2A-4619-95EA-F79DE48A13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0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220F-7FF9-40CD-8CA7-7EB6C2171C89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B2DC-FC2A-4619-95EA-F79DE48A13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3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220F-7FF9-40CD-8CA7-7EB6C2171C89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EB2DC-FC2A-4619-95EA-F79DE48A13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2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1A5220F-7FF9-40CD-8CA7-7EB6C2171C89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C7EB2DC-FC2A-4619-95EA-F79DE48A13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174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udspike.com/dcs-f-15c-combat-guide-for-beginners/" TargetMode="External"/><Relationship Id="rId3" Type="http://schemas.openxmlformats.org/officeDocument/2006/relationships/hyperlink" Target="https://en.wikipedia.org/wiki/History_of_radar" TargetMode="External"/><Relationship Id="rId7" Type="http://schemas.openxmlformats.org/officeDocument/2006/relationships/hyperlink" Target="https://electronicsforu.com/resources/learn-electronics/radar-applications-testing-basics" TargetMode="External"/><Relationship Id="rId2" Type="http://schemas.openxmlformats.org/officeDocument/2006/relationships/hyperlink" Target="https://en.wikipedia.org/wiki/Radar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eweb.com/profile/ravi-kumar-6/articles/radar-types-its-application" TargetMode="External"/><Relationship Id="rId5" Type="http://schemas.openxmlformats.org/officeDocument/2006/relationships/hyperlink" Target="https://www.elprocus.com/radar-basics-types-and-applications/" TargetMode="External"/><Relationship Id="rId10" Type="http://schemas.openxmlformats.org/officeDocument/2006/relationships/hyperlink" Target="https://www.youtube.com/watch?v=X65ldxLvp9k" TargetMode="External"/><Relationship Id="rId4" Type="http://schemas.openxmlformats.org/officeDocument/2006/relationships/hyperlink" Target="https://www.explainthatstuff.com/radar.html#uses" TargetMode="External"/><Relationship Id="rId9" Type="http://schemas.openxmlformats.org/officeDocument/2006/relationships/hyperlink" Target="https://www.youtube.com/watch?v=ywDE57Cta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611464-5B9C-48B6-B021-5FE706D3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784" y="1339688"/>
            <a:ext cx="10234431" cy="885593"/>
          </a:xfrm>
        </p:spPr>
        <p:txBody>
          <a:bodyPr>
            <a:noAutofit/>
          </a:bodyPr>
          <a:lstStyle/>
          <a:p>
            <a:r>
              <a:rPr lang="hr-HR" sz="5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Radari i njihova primjena</a:t>
            </a:r>
            <a:endParaRPr lang="en-US" sz="54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2F3D07B-A126-4068-AF4D-E2E40E34D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5602" y="2225282"/>
            <a:ext cx="9329312" cy="4283094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Radar – “Radio Detection and Ranging” (Telemobiloscope)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FESB – 2019. god.</a:t>
            </a:r>
          </a:p>
          <a:p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hr-HR" sz="2000">
                <a:solidFill>
                  <a:schemeClr val="bg2">
                    <a:lumMod val="20000"/>
                    <a:lumOff val="80000"/>
                  </a:schemeClr>
                </a:solidFill>
              </a:rPr>
              <a:t>Grupa:</a:t>
            </a:r>
            <a:endParaRPr lang="hr-HR"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Stipe Žeravica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Ante Krželj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Luka Rančić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Dujam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Krstulović</a:t>
            </a:r>
          </a:p>
          <a:p>
            <a:endParaRPr lang="hr-HR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019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3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11464-5B9C-48B6-B021-5FE706D3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653" y="729762"/>
            <a:ext cx="11165870" cy="672578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4</a:t>
            </a:r>
            <a:r>
              <a:rPr lang="hr-HR" sz="3600" dirty="0">
                <a:solidFill>
                  <a:schemeClr val="tx2"/>
                </a:solidFill>
              </a:rPr>
              <a:t>. </a:t>
            </a:r>
            <a:r>
              <a:rPr lang="en-US" sz="3600" dirty="0">
                <a:solidFill>
                  <a:schemeClr val="tx2"/>
                </a:solidFill>
              </a:rPr>
              <a:t>“PULSE-Doppler RADAR”</a:t>
            </a:r>
            <a:endParaRPr lang="hr-HR" sz="36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F9834-21FF-47ED-87B3-C34CCC61A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653" y="4715691"/>
            <a:ext cx="11165870" cy="1838973"/>
          </a:xfrm>
        </p:spPr>
        <p:txBody>
          <a:bodyPr>
            <a:normAutofit/>
          </a:bodyPr>
          <a:lstStyle/>
          <a:p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Ljeva i desna slika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su zapravo isti prizor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, no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na desnoj slici se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taj isti prikaz može vidjeti na način koji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bi se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vidi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kroz</a:t>
            </a:r>
            <a:b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Pulse-Doplerov radar. Važno je napomenuti da su sve boje nestale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!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b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Također lijepa atmosfera, koja odražava puno plavih boja, nije baš dobra za refleksiju radarskih valova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endParaRPr lang="hr-HR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498D6E-638D-40C9-A715-90CAC5529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65" y="1402340"/>
            <a:ext cx="5480632" cy="30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F1CC5C4-AD1A-4581-AF6C-799CC4528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354" y="1402340"/>
            <a:ext cx="5480632" cy="30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930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3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11464-5B9C-48B6-B021-5FE706D3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653" y="729762"/>
            <a:ext cx="11165870" cy="672578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4</a:t>
            </a:r>
            <a:r>
              <a:rPr lang="hr-HR" sz="3600" dirty="0">
                <a:solidFill>
                  <a:schemeClr val="tx2"/>
                </a:solidFill>
              </a:rPr>
              <a:t>. </a:t>
            </a:r>
            <a:r>
              <a:rPr lang="en-US" sz="3600" dirty="0">
                <a:solidFill>
                  <a:schemeClr val="tx2"/>
                </a:solidFill>
              </a:rPr>
              <a:t>“PULSE-Doppler RADAR”</a:t>
            </a:r>
            <a:endParaRPr lang="hr-HR" sz="36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F9834-21FF-47ED-87B3-C34CCC61A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653" y="4621763"/>
            <a:ext cx="11165870" cy="1932901"/>
          </a:xfrm>
        </p:spPr>
        <p:txBody>
          <a:bodyPr>
            <a:normAutofit fontScale="92500" lnSpcReduction="10000"/>
          </a:bodyPr>
          <a:lstStyle/>
          <a:p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</a:t>
            </a:r>
            <a:r>
              <a:rPr lang="hr-H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 ljevoj slici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vidimo avion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(F-15)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koji putuje od nas! ali ima drugačiju boju od pozadine.</a:t>
            </a:r>
            <a:b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To je zato što odlazeći od nas, F-15 uzrokuje da reflektirani radarski valovi imaju nižu frekvenciju, čija je valna duljina izdužena. Zbog toga izgleda da ima drugačiju boju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kod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“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Pulse-Doppler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”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radar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-a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 </a:t>
            </a:r>
            <a:b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Taj se efekt naziva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“</a:t>
            </a:r>
            <a:r>
              <a:rPr lang="hr-H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Redshift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”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hr-H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Na desnoj slici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vidimo da se F-15 kreće prema nama! Učinak je obrnut.</a:t>
            </a:r>
            <a:b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Frekvencija se povećava, valna se dužina komprimira. Sada se čini plavim sa gledališta Pulse-Doplerovo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rada!</a:t>
            </a:r>
          </a:p>
          <a:p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Pulse-Dopler radar je osjetljiv na kretanje objekata koji se približavaju ili udaljavaju.</a:t>
            </a:r>
          </a:p>
          <a:p>
            <a:endParaRPr lang="hr-HR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D783B07-2E58-4427-9412-1E0444F45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53" y="1417454"/>
            <a:ext cx="5443957" cy="306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367D8C-AF17-4577-AA04-CDD0E39FB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564" y="1417454"/>
            <a:ext cx="5443959" cy="306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02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3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11464-5B9C-48B6-B021-5FE706D3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653" y="729762"/>
            <a:ext cx="11165870" cy="672578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4</a:t>
            </a:r>
            <a:r>
              <a:rPr lang="hr-HR" sz="3600" dirty="0">
                <a:solidFill>
                  <a:schemeClr val="tx2"/>
                </a:solidFill>
              </a:rPr>
              <a:t>. </a:t>
            </a:r>
            <a:r>
              <a:rPr lang="en-US" sz="3600" dirty="0">
                <a:solidFill>
                  <a:schemeClr val="tx2"/>
                </a:solidFill>
              </a:rPr>
              <a:t>“PULSE-Doppler RADAR”</a:t>
            </a:r>
            <a:endParaRPr lang="hr-HR" sz="36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F9834-21FF-47ED-87B3-C34CCC61A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653" y="4621763"/>
            <a:ext cx="7622821" cy="2114536"/>
          </a:xfrm>
        </p:spPr>
        <p:txBody>
          <a:bodyPr>
            <a:normAutofit fontScale="92500" lnSpcReduction="10000"/>
          </a:bodyPr>
          <a:lstStyle/>
          <a:p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Vizija utemeljena na pokretu.</a:t>
            </a:r>
            <a:b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Prilično korisno kad morate naći objekte koji se brzo kreću, zar ne?</a:t>
            </a:r>
            <a:b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Š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to bi se dogodilo ako se nebi pribrižavali ili udaljavali od radara?</a:t>
            </a:r>
            <a:b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Na ljevoj slici vidimo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nam je relativa brzina jednaka naprema terenu ali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radar nas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vidi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bez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problema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jer nam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je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pozadina samo zemljina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atmosfera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…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eđutim, Ako smanjimo visinu te stavimo teren kao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našu pozadinu postajemo gotovo nevidljivi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radaru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!</a:t>
            </a:r>
          </a:p>
          <a:p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To se događa jer dop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lerov radar filtrira terensku pozadinu!</a:t>
            </a:r>
          </a:p>
          <a:p>
            <a:endParaRPr lang="hr-HR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BA5AD96-7307-4C2A-92A2-8FBB6A692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531" y="4701387"/>
            <a:ext cx="3597759" cy="191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C682E6C-9652-4588-BE1D-5DE98EC69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28" y="1402340"/>
            <a:ext cx="5443959" cy="306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589D569-9B0D-4B0E-B307-289359D60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330" y="1402340"/>
            <a:ext cx="5443960" cy="306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460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3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11464-5B9C-48B6-B021-5FE706D3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653" y="729762"/>
            <a:ext cx="11165870" cy="672578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4</a:t>
            </a:r>
            <a:r>
              <a:rPr lang="hr-HR" sz="3600" dirty="0">
                <a:solidFill>
                  <a:schemeClr val="tx2"/>
                </a:solidFill>
              </a:rPr>
              <a:t>. </a:t>
            </a:r>
            <a:r>
              <a:rPr lang="en-US" sz="3600" dirty="0">
                <a:solidFill>
                  <a:schemeClr val="tx2"/>
                </a:solidFill>
              </a:rPr>
              <a:t>“PULSE-Doppler RADAR”</a:t>
            </a:r>
            <a:endParaRPr lang="hr-HR" sz="36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F9834-21FF-47ED-87B3-C34CCC61A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653" y="4621763"/>
            <a:ext cx="7622821" cy="2114536"/>
          </a:xfrm>
        </p:spPr>
        <p:txBody>
          <a:bodyPr>
            <a:normAutofit/>
          </a:bodyPr>
          <a:lstStyle/>
          <a:p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Jedan način na koji se Pulse-Doppler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radar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može pobjediti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je da se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koristi nešto slično kao aluminijskoj “piljevini”.</a:t>
            </a:r>
            <a:b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Aluminij je jako reflektirajući material radio valova pa time može uzrokovati da radar nezna što da prati.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No to je u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slučaju samo ako nam je relativa brzina jednaka kao i komadići aluminija nakon što se izbace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endParaRPr lang="hr-HR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hr-HR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407F59-9673-4EF9-BC73-C1BC81E18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28" y="1402340"/>
            <a:ext cx="5508839" cy="309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65FA9AB-C2B9-4357-8A5C-1A99F4B7F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146" y="1402340"/>
            <a:ext cx="5508839" cy="309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F0D4D082-94D0-4008-A89A-47E294F2C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523" y="4640799"/>
            <a:ext cx="3429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2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3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11464-5B9C-48B6-B021-5FE706D3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653" y="729762"/>
            <a:ext cx="11165870" cy="672578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5</a:t>
            </a:r>
            <a:r>
              <a:rPr lang="hr-HR" sz="3600" dirty="0">
                <a:solidFill>
                  <a:schemeClr val="tx2"/>
                </a:solidFill>
              </a:rPr>
              <a:t>. Aplikacije radar</a:t>
            </a:r>
            <a:r>
              <a:rPr lang="en-US" sz="3600" dirty="0">
                <a:solidFill>
                  <a:schemeClr val="tx2"/>
                </a:solidFill>
              </a:rPr>
              <a:t>-</a:t>
            </a:r>
            <a:r>
              <a:rPr lang="hr-HR" sz="3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08414DC-05EF-4A7F-AEAF-38DF86EBC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653" y="1402340"/>
            <a:ext cx="11165870" cy="5297040"/>
          </a:xfrm>
        </p:spPr>
        <p:txBody>
          <a:bodyPr>
            <a:noAutofit/>
          </a:bodyPr>
          <a:lstStyle/>
          <a:p>
            <a:r>
              <a:rPr lang="hr-H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Vojne prijave:</a:t>
            </a:r>
            <a:endParaRPr lang="hr-HR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hr-HR" sz="11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 protuzračnoj obrani koristi se za otkrivanje ciljeva, prepoznavanje ciljeva i kontrolu oružja (usmjeravanje oružja prema praćenim ciljevima).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hr-HR" sz="11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 raketnom sustavu za vođenje oružja.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hr-HR" sz="11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Identificiranje neprijateljskih lokacija na karti.</a:t>
            </a:r>
          </a:p>
          <a:p>
            <a:r>
              <a:rPr lang="hr-H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Kontrola zračnog prometa:</a:t>
            </a:r>
            <a:endParaRPr lang="hr-HR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hr-HR" sz="11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Za kontrolu zračnog prometa u blizini zračnih luka. RADAR Nadzor zraka koristi se za otkrivanje i prikazivanje položaja zrakoplova u terminalima zračne luke.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hr-HR" sz="11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Za vodstvo zrakoplova da sleti u lošem vremenu pomoću preciznog pristupa RADAR.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hr-HR" sz="11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Za skeniranje zračne površine na položaje zrakoplova i zemaljskih vozila</a:t>
            </a:r>
          </a:p>
          <a:p>
            <a:r>
              <a:rPr lang="hr-H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Daljinsko istraživanje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: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Z</a:t>
            </a:r>
            <a:r>
              <a:rPr lang="hr-HR" sz="11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 promatranje vremenskih prilika ili promatranje planetarnih položaja i praćenje morskog leda kako bi se osigurala glatka ruta brodova.</a:t>
            </a:r>
          </a:p>
          <a:p>
            <a:r>
              <a:rPr lang="hr-H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Kontrola prizemnog prometa:</a:t>
            </a:r>
            <a:endParaRPr lang="en-US" sz="16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Z</a:t>
            </a:r>
            <a:r>
              <a:rPr lang="hr-HR" sz="11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 određivanje brzine kretanja vozila, kontroliranje kretanja vozila upozoravajući na prisutnost drugih vozila ili bilo kakve druge prepreke koje stoje iza njih.</a:t>
            </a:r>
          </a:p>
          <a:p>
            <a:r>
              <a:rPr lang="hr-H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Svemir: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hr-HR" sz="11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 biste vodili svemirsko vozilo za sigurno slijetanje na mjesec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hr-HR" sz="11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Za promatranje planetarnih sustava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hr-HR" sz="11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Za otkrivanje i praćenje satelita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hr-HR" sz="11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Za praćenje meteora</a:t>
            </a:r>
          </a:p>
        </p:txBody>
      </p:sp>
    </p:spTree>
    <p:extLst>
      <p:ext uri="{BB962C8B-B14F-4D97-AF65-F5344CB8AC3E}">
        <p14:creationId xmlns:p14="http://schemas.microsoft.com/office/powerpoint/2010/main" val="915605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611464-5B9C-48B6-B021-5FE706D3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8420877" cy="73443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6</a:t>
            </a:r>
            <a:r>
              <a:rPr lang="hr-H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. Literatura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F9834-21FF-47ED-87B3-C34CCC61A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1420239"/>
            <a:ext cx="9529698" cy="43709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https://en.wikipedia.org/wiki/Radar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https://en.wikipedia.org/wiki/History_of_radar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https://www.explainthatstuff.com/radar.html#uses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https://www.elprocus.com/radar-basics-types-and-applications/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https://www.eeweb.com/profile/ravi-kumar-6/articles/radar-types-its-application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https://electronicsforu.com/resources/learn-electronics/radar-applications-testing-basics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https://www.mudspike.com/dcs-f-15c-combat-guide-for-beginners/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https://www.youtube.com/watch?v=ywDE57CtaTM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https://www.youtube.com/watch?v=X65ldxLvp9k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hr-HR" sz="1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64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3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11464-5B9C-48B6-B021-5FE706D3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653" y="729762"/>
            <a:ext cx="11165870" cy="672578"/>
          </a:xfrm>
        </p:spPr>
        <p:txBody>
          <a:bodyPr anchor="b">
            <a:normAutofit/>
          </a:bodyPr>
          <a:lstStyle/>
          <a:p>
            <a:r>
              <a:rPr lang="hr-HR" sz="3600" dirty="0">
                <a:solidFill>
                  <a:schemeClr val="tx2"/>
                </a:solidFill>
              </a:rPr>
              <a:t>1.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hr-HR" sz="3600" dirty="0">
                <a:solidFill>
                  <a:schemeClr val="tx2"/>
                </a:solidFill>
              </a:rPr>
              <a:t>Početak radar</a:t>
            </a:r>
            <a:r>
              <a:rPr lang="en-US" sz="3600" dirty="0">
                <a:solidFill>
                  <a:schemeClr val="tx2"/>
                </a:solidFill>
              </a:rPr>
              <a:t>-</a:t>
            </a:r>
            <a:r>
              <a:rPr lang="hr-HR" sz="3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F9834-21FF-47ED-87B3-C34CCC61A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652" y="1705673"/>
            <a:ext cx="11387413" cy="4848991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Britanski fizičar </a:t>
            </a:r>
            <a:r>
              <a:rPr lang="hr-HR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James </a:t>
            </a:r>
            <a:r>
              <a:rPr lang="hr-HR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Clerk</a:t>
            </a:r>
            <a:r>
              <a:rPr lang="hr-HR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Maxwell </a:t>
            </a: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razvio je jednadžbe koje objašnjavaju ponašanje elektromagnetskih valova 1864.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godine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b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Inherentne Maxwell-ove jednadžbe su zakoni refleksije radio-valova, a ti su principi 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po </a:t>
            </a: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prvi put demonstrirani 1886. godine u eksperimentima njemačkog fizičara Heinricha Hertza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Heinricha Hertz </a:t>
            </a: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- Započeo ideju RADAR-a sa eksperimentima koji su pokazali da se radio valovi odbijaju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od</a:t>
            </a: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metalni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</a:t>
            </a: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predmeta.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Patent</a:t>
            </a: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za Radar 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je </a:t>
            </a: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podnesen 1904. godine, no ideja RADAR-a se tek počela razvijati par desetljeća kasnije.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Od tada države kao Amerika, Britanija, Njemačka i Sovjetski Savez su primijetile</a:t>
            </a:r>
            <a:b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korisnost RADAR-a za vojne svrhe te ubrzavaju razvoj radarskih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sustava.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Sir Robert Watson-Watt 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– 12. veljače.1935. </a:t>
            </a: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proizveo je prvi praktični radarski sustav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, </a:t>
            </a: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 do 1939. godine Engleska je uspostavila </a:t>
            </a:r>
            <a:r>
              <a:rPr lang="hr-HR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lanac radarskih stanica </a:t>
            </a: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duž svoje južne i istočne obale radi otkrivanja agresora u zraku ili na moru.</a:t>
            </a:r>
            <a:b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(Chain-Home – radili na valnoj duljini od 13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sa dometom 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od ~185 km </a:t>
            </a: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)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Problemi kod originalnog RADAR sistema su radio valovi sa valnom duljinom od 13 m jer su davali jako lošu rezoluciju i bili su skloni smetnjama od zemlje.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Novije matematičke formule su pokazale da RADAR radi mnogo bolje na </a:t>
            </a:r>
            <a:r>
              <a:rPr lang="hr-HR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valjoj</a:t>
            </a: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duljini od ~10 cm.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hr-HR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6" name="Picture 2" descr="Image result for Who invented the radar?">
            <a:extLst>
              <a:ext uri="{FF2B5EF4-FFF2-40B4-BE49-F238E27FC236}">
                <a16:creationId xmlns:a16="http://schemas.microsoft.com/office/drawing/2014/main" id="{462063EA-DD5F-4210-AF3B-C6FB3A09D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978" y="181673"/>
            <a:ext cx="1183088" cy="137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6F98CF-74DE-4F41-A0BF-6C0449B48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650" y="186595"/>
            <a:ext cx="1581002" cy="136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18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3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11464-5B9C-48B6-B021-5FE706D3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653" y="729762"/>
            <a:ext cx="11165870" cy="672578"/>
          </a:xfrm>
        </p:spPr>
        <p:txBody>
          <a:bodyPr anchor="b">
            <a:normAutofit/>
          </a:bodyPr>
          <a:lstStyle/>
          <a:p>
            <a:r>
              <a:rPr lang="hr-HR" sz="3600" dirty="0">
                <a:solidFill>
                  <a:schemeClr val="tx2"/>
                </a:solidFill>
              </a:rPr>
              <a:t>1.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hr-HR" sz="3600" dirty="0">
                <a:solidFill>
                  <a:schemeClr val="tx2"/>
                </a:solidFill>
              </a:rPr>
              <a:t>Početak radar</a:t>
            </a:r>
            <a:r>
              <a:rPr lang="en-US" sz="3600" dirty="0">
                <a:solidFill>
                  <a:schemeClr val="tx2"/>
                </a:solidFill>
              </a:rPr>
              <a:t>-</a:t>
            </a:r>
            <a:r>
              <a:rPr lang="hr-HR" sz="3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F9834-21FF-47ED-87B3-C34CCC61A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653" y="1705673"/>
            <a:ext cx="11165870" cy="4848991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hr-HR" dirty="0">
              <a:solidFill>
                <a:schemeClr val="tx2">
                  <a:lumMod val="75000"/>
                </a:schemeClr>
              </a:solidFill>
            </a:endParaRPr>
          </a:p>
          <a:p>
            <a:endParaRPr lang="hr-HR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CC14F-DE8C-476F-8428-4843B512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00" y="2289289"/>
            <a:ext cx="5400241" cy="4265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76D96-A930-4732-9B84-87104D99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497" y="1705673"/>
            <a:ext cx="6225302" cy="484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5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3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11464-5B9C-48B6-B021-5FE706D3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653" y="729762"/>
            <a:ext cx="11165870" cy="672578"/>
          </a:xfrm>
        </p:spPr>
        <p:txBody>
          <a:bodyPr anchor="b">
            <a:normAutofit/>
          </a:bodyPr>
          <a:lstStyle/>
          <a:p>
            <a:r>
              <a:rPr lang="hr-HR" sz="3600" dirty="0">
                <a:solidFill>
                  <a:schemeClr val="tx2"/>
                </a:solidFill>
              </a:rPr>
              <a:t>2. Osnovni principi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hr-HR" sz="3600" dirty="0">
                <a:solidFill>
                  <a:schemeClr val="tx2"/>
                </a:solidFill>
              </a:rPr>
              <a:t>Radar</a:t>
            </a:r>
            <a:r>
              <a:rPr lang="en-US" sz="3600" dirty="0">
                <a:solidFill>
                  <a:schemeClr val="tx2"/>
                </a:solidFill>
              </a:rPr>
              <a:t>-</a:t>
            </a:r>
            <a:r>
              <a:rPr lang="hr-HR" sz="3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F9834-21FF-47ED-87B3-C34CCC61A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653" y="1705673"/>
            <a:ext cx="11165870" cy="4848991"/>
          </a:xfrm>
        </p:spPr>
        <p:txBody>
          <a:bodyPr>
            <a:normAutofit/>
          </a:bodyPr>
          <a:lstStyle/>
          <a:p>
            <a:r>
              <a:rPr lang="hr-HR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Radarski sustav općenito se sastoji od odašiljača koji može proizvesti elektromagnetski signal i koji zrači u prostor pomoću antene. Kad ovaj signal pogodi predmet, on se </a:t>
            </a:r>
            <a:r>
              <a:rPr lang="en-US" sz="1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odbija</a:t>
            </a:r>
            <a:r>
              <a:rPr lang="hr-HR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u mnogim smjerovima. Ovaj reflektirani signal prima radarska antena.</a:t>
            </a:r>
          </a:p>
          <a:p>
            <a:endParaRPr lang="hr-HR" sz="1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hr-HR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Glavne komponente RADAR-A su: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r-H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Odašiljač: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To može biti pojačalo snage poput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“Klystron-a”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“Travelling Wave Tube”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ili oscilator snage poput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“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Magnetron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-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”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Signal se najprije generira pomoću generatora valova, a zatim pojačava u pojačalu snage.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r-H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Valovodi: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Valovodi su prijenosne linije za prijenos RADAR signala.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r-H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Antena: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Antena koja se koristi može biti parabolični reflector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ili elektroničko upravljani fazni niz.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r-H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Duplekser: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Duplekser omogućuje da se antena koristi kao odašiljač ili prijemnik.</a:t>
            </a:r>
            <a:b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To može biti plinovit uređaj koji bi stvorio kratki spoj na ulazu u prijemnik kada odašiljač radi.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r-H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Prijemnik: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Znajući oblik željenog primljenog signala (impulsa), optimalan prijemnik može se dizajnirati pomoću filtera sa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koji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se podudara.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r-H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Procesor prikaza</a:t>
            </a: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:</a:t>
            </a:r>
            <a:r>
              <a:rPr lang="hr-HR" sz="1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Pretvara sve podatke dobivene iz sustava u razumljive podatke kao npr. točka na ekranu</a:t>
            </a:r>
          </a:p>
        </p:txBody>
      </p:sp>
    </p:spTree>
    <p:extLst>
      <p:ext uri="{BB962C8B-B14F-4D97-AF65-F5344CB8AC3E}">
        <p14:creationId xmlns:p14="http://schemas.microsoft.com/office/powerpoint/2010/main" val="254173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3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11464-5B9C-48B6-B021-5FE706D3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653" y="729762"/>
            <a:ext cx="11165870" cy="672578"/>
          </a:xfrm>
        </p:spPr>
        <p:txBody>
          <a:bodyPr anchor="b">
            <a:normAutofit/>
          </a:bodyPr>
          <a:lstStyle/>
          <a:p>
            <a:r>
              <a:rPr lang="hr-HR" sz="3600" dirty="0">
                <a:solidFill>
                  <a:schemeClr val="tx2"/>
                </a:solidFill>
              </a:rPr>
              <a:t>2. Osnovni principi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hr-HR" sz="3600" dirty="0">
                <a:solidFill>
                  <a:schemeClr val="tx2"/>
                </a:solidFill>
              </a:rPr>
              <a:t>Radar</a:t>
            </a:r>
            <a:r>
              <a:rPr lang="en-US" sz="3600" dirty="0">
                <a:solidFill>
                  <a:schemeClr val="tx2"/>
                </a:solidFill>
              </a:rPr>
              <a:t>-</a:t>
            </a:r>
            <a:r>
              <a:rPr lang="hr-HR" sz="3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F9834-21FF-47ED-87B3-C34CCC61A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653" y="1705673"/>
            <a:ext cx="11165870" cy="4848991"/>
          </a:xfrm>
        </p:spPr>
        <p:txBody>
          <a:bodyPr>
            <a:normAutofit/>
          </a:bodyPr>
          <a:lstStyle/>
          <a:p>
            <a:r>
              <a:rPr lang="hr-HR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Kako RADAR radi</a:t>
            </a:r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?</a:t>
            </a:r>
          </a:p>
          <a:p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1. </a:t>
            </a:r>
            <a:r>
              <a:rPr lang="hr-HR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Magnetron stvara visoko-frekvencijske radio valove.</a:t>
            </a:r>
          </a:p>
          <a:p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2. </a:t>
            </a:r>
            <a:r>
              <a:rPr lang="pl-PL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Duplekser prebacuje magnetron na antenu.</a:t>
            </a:r>
            <a:endParaRPr lang="en-US" sz="1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3. </a:t>
            </a:r>
            <a:r>
              <a:rPr lang="hr-HR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Antena djeluje kao odašiljač, šaljući uski snop radio valova.</a:t>
            </a:r>
          </a:p>
          <a:p>
            <a:r>
              <a:rPr lang="hr-HR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4. Radio valovi udaraju zrakoplov i odbijaju u suprotnom smjeru.</a:t>
            </a:r>
          </a:p>
          <a:p>
            <a:r>
              <a:rPr lang="hr-HR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5. Antena detektira reflektirane valove tijekom pauze između prijenosa.</a:t>
            </a:r>
            <a:endParaRPr lang="en-US" sz="1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hr-HR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   (Ista antena djeluje kao i odašiljač i prijemnik, naizmjenično šaljući I primajući radio valove)</a:t>
            </a:r>
          </a:p>
          <a:p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6</a:t>
            </a:r>
            <a:r>
              <a:rPr lang="hr-HR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 Duplekser prebacuje antenu na prijemnu jedinicu.</a:t>
            </a:r>
          </a:p>
          <a:p>
            <a:r>
              <a:rPr lang="hr-HR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7. Računalo u prijemnoj jedinici obrađuje reflektirane valove i crta ih na TV ekranu.</a:t>
            </a:r>
          </a:p>
          <a:p>
            <a:r>
              <a:rPr lang="hr-HR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8. Zrakoplov </a:t>
            </a:r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 </a:t>
            </a:r>
            <a:r>
              <a:rPr lang="hr-HR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prikazuje se na ekranu</a:t>
            </a:r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endParaRPr lang="hr-HR" sz="1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5F650-17AA-442B-A646-0635EEA4C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1" y="82442"/>
            <a:ext cx="3708097" cy="36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62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3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11464-5B9C-48B6-B021-5FE706D3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653" y="729762"/>
            <a:ext cx="11165870" cy="672578"/>
          </a:xfrm>
        </p:spPr>
        <p:txBody>
          <a:bodyPr anchor="b">
            <a:normAutofit/>
          </a:bodyPr>
          <a:lstStyle/>
          <a:p>
            <a:r>
              <a:rPr lang="hr-HR" sz="3600" dirty="0">
                <a:solidFill>
                  <a:schemeClr val="tx2"/>
                </a:solidFill>
              </a:rPr>
              <a:t>2. Osnovni principi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hr-HR" sz="3600" dirty="0">
                <a:solidFill>
                  <a:schemeClr val="tx2"/>
                </a:solidFill>
              </a:rPr>
              <a:t>Radar</a:t>
            </a:r>
            <a:r>
              <a:rPr lang="en-US" sz="3600" dirty="0">
                <a:solidFill>
                  <a:schemeClr val="tx2"/>
                </a:solidFill>
              </a:rPr>
              <a:t>-</a:t>
            </a:r>
            <a:r>
              <a:rPr lang="hr-HR" sz="3600" dirty="0">
                <a:solidFill>
                  <a:schemeClr val="tx2"/>
                </a:solidFill>
              </a:rPr>
              <a:t>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C6478-A301-4EC0-A684-44B5A5E5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75" y="1744001"/>
            <a:ext cx="11746523" cy="278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57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3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11464-5B9C-48B6-B021-5FE706D3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653" y="729762"/>
            <a:ext cx="11165870" cy="672578"/>
          </a:xfrm>
        </p:spPr>
        <p:txBody>
          <a:bodyPr anchor="b">
            <a:normAutofit/>
          </a:bodyPr>
          <a:lstStyle/>
          <a:p>
            <a:r>
              <a:rPr lang="hr-HR" sz="3600" dirty="0">
                <a:solidFill>
                  <a:schemeClr val="tx2"/>
                </a:solidFill>
              </a:rPr>
              <a:t>3. Tipovi Radar</a:t>
            </a:r>
            <a:r>
              <a:rPr lang="en-US" sz="3600" dirty="0">
                <a:solidFill>
                  <a:schemeClr val="tx2"/>
                </a:solidFill>
              </a:rPr>
              <a:t>-</a:t>
            </a:r>
            <a:r>
              <a:rPr lang="hr-HR" sz="3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F9834-21FF-47ED-87B3-C34CCC61A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653" y="1705673"/>
            <a:ext cx="11165870" cy="4848991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Pulse radar </a:t>
            </a: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– (</a:t>
            </a:r>
            <a:r>
              <a:rPr lang="hr-HR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Impulsni val</a:t>
            </a: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)</a:t>
            </a:r>
          </a:p>
          <a:p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Impulsni radar šalje impulse velike snage i visoke frekvencije prema ciljanom objektu. Zatim čeka odjek signal prije nego što se pošalje drugi impuls. Raspon i razlučivost RADAR-a ovisi o učestalosti ponavljanja impulsa.</a:t>
            </a:r>
            <a:b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Koristi metodu Dopplerovog pomaka (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“</a:t>
            </a: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Doppler 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shift”</a:t>
            </a: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).</a:t>
            </a:r>
          </a:p>
          <a:p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Načelo otkrivanja pokretnih objekata pomoću Dopplerovog pomaka djeluje na činjenici da su odjek signali iz stacionarnih objekata u istoj fazi i stoga se poništavaju, dok će odjek signali iz pokretnog objekta imati neke promjene u fazi.</a:t>
            </a: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7E86806F-1991-4BDC-851A-EE5E4E7FB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706" y="180567"/>
            <a:ext cx="5453093" cy="22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11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3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11464-5B9C-48B6-B021-5FE706D3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653" y="729762"/>
            <a:ext cx="11165870" cy="672578"/>
          </a:xfrm>
        </p:spPr>
        <p:txBody>
          <a:bodyPr anchor="b">
            <a:normAutofit/>
          </a:bodyPr>
          <a:lstStyle/>
          <a:p>
            <a:r>
              <a:rPr lang="hr-HR" sz="3600" dirty="0">
                <a:solidFill>
                  <a:schemeClr val="tx2"/>
                </a:solidFill>
              </a:rPr>
              <a:t>3. Tipovi Radar</a:t>
            </a:r>
            <a:r>
              <a:rPr lang="en-US" sz="3600" dirty="0">
                <a:solidFill>
                  <a:schemeClr val="tx2"/>
                </a:solidFill>
              </a:rPr>
              <a:t>-</a:t>
            </a:r>
            <a:r>
              <a:rPr lang="hr-HR" sz="3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F9834-21FF-47ED-87B3-C34CCC61A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653" y="1705673"/>
            <a:ext cx="11165870" cy="4848991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Continuous Wave radar </a:t>
            </a: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(</a:t>
            </a:r>
            <a:r>
              <a:rPr lang="hr-HR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kontinuiran</a:t>
            </a: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</a:t>
            </a:r>
            <a:r>
              <a:rPr lang="hr-HR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vala</a:t>
            </a: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)</a:t>
            </a:r>
          </a:p>
          <a:p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RADAR kontinuiranog vala ne mjeri domet cilja, već brzinu promjene raspona mjerenjem doplerovim pomakom povratnog signala.</a:t>
            </a:r>
            <a:b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Kod 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“Continuous Wave”</a:t>
            </a: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radar-a</a:t>
            </a: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impuls emitira elektromagnetsko zračenje.</a:t>
            </a:r>
            <a:b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hr-H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 osnovi se koristi za mjerenje brzine.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3B5AA-8BD4-4E09-A218-1D85958C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514" y="152419"/>
            <a:ext cx="3826285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79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3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11464-5B9C-48B6-B021-5FE706D3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653" y="729762"/>
            <a:ext cx="11165870" cy="672578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4</a:t>
            </a:r>
            <a:r>
              <a:rPr lang="hr-HR" sz="3600" dirty="0">
                <a:solidFill>
                  <a:schemeClr val="tx2"/>
                </a:solidFill>
              </a:rPr>
              <a:t>. </a:t>
            </a:r>
            <a:r>
              <a:rPr lang="en-US" sz="3600" dirty="0">
                <a:solidFill>
                  <a:schemeClr val="tx2"/>
                </a:solidFill>
              </a:rPr>
              <a:t>“PULSE-Doppler RADAR”</a:t>
            </a:r>
            <a:endParaRPr lang="hr-HR" sz="36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F9834-21FF-47ED-87B3-C34CCC61A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653" y="1705673"/>
            <a:ext cx="11165870" cy="4848991"/>
          </a:xfrm>
        </p:spPr>
        <p:txBody>
          <a:bodyPr>
            <a:normAutofit/>
          </a:bodyPr>
          <a:lstStyle/>
          <a:p>
            <a:r>
              <a:rPr lang="hr-HR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Kako impulsni doppler radar vidi svijet?</a:t>
            </a:r>
            <a:endParaRPr lang="en-US"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(Slika –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Američni borilački avion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F-16 “Fighting Falcon”)</a:t>
            </a:r>
          </a:p>
          <a:p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Veliki dio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elektroničke opreme, s žicama i cijevima koji ulaze i izlaze, te velika, često ravna antena na kraju, koja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ima mogućnost pomicanja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je 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skriveno na prednjom dijelu aviona koja je potpuno prozirna, ali samo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za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radio valov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</a:t>
            </a:r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hr-HR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 bih vizualizirao radar, komprimiram valnu duljinu, od metra u mikrometre (µm) kako bih vam omogućio da ih vidite! Tehnički gledano, specifična nijansa žute nalazi se na sredini vidljivog spektra, ali da bih za najbolji kontrast 'umjeren' svoj radar primio u zeleno.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23FE7-773C-4AE5-8134-E48CE34F1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951" y="148336"/>
            <a:ext cx="3541848" cy="281134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59E6BC2-A34D-4769-9122-125F2108E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591" y="4745104"/>
            <a:ext cx="6514415" cy="180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92073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1484</Words>
  <Application>Microsoft Office PowerPoint</Application>
  <PresentationFormat>Widescreen</PresentationFormat>
  <Paragraphs>100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Century Gothic</vt:lpstr>
      <vt:lpstr>Wingdings</vt:lpstr>
      <vt:lpstr>Wingdings 3</vt:lpstr>
      <vt:lpstr>Slice</vt:lpstr>
      <vt:lpstr>Radari i njihova primjena</vt:lpstr>
      <vt:lpstr>1. Početak radar-a</vt:lpstr>
      <vt:lpstr>1. Početak radar-a</vt:lpstr>
      <vt:lpstr>2. Osnovni principi Radar-a</vt:lpstr>
      <vt:lpstr>2. Osnovni principi Radar-a</vt:lpstr>
      <vt:lpstr>2. Osnovni principi Radar-a</vt:lpstr>
      <vt:lpstr>3. Tipovi Radar-a</vt:lpstr>
      <vt:lpstr>3. Tipovi Radar-a</vt:lpstr>
      <vt:lpstr>4. “PULSE-Doppler RADAR”</vt:lpstr>
      <vt:lpstr>4. “PULSE-Doppler RADAR”</vt:lpstr>
      <vt:lpstr>4. “PULSE-Doppler RADAR”</vt:lpstr>
      <vt:lpstr>4. “PULSE-Doppler RADAR”</vt:lpstr>
      <vt:lpstr>4. “PULSE-Doppler RADAR”</vt:lpstr>
      <vt:lpstr>5. Aplikacije radar-a</vt:lpstr>
      <vt:lpstr>6. Literatura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Radari i njihova primjena</dc:title>
  <dc:creator>Stipe Žeravica</dc:creator>
  <cp:lastModifiedBy>Stipe Žeravica</cp:lastModifiedBy>
  <cp:revision>43</cp:revision>
  <dcterms:created xsi:type="dcterms:W3CDTF">2019-12-13T22:36:52Z</dcterms:created>
  <dcterms:modified xsi:type="dcterms:W3CDTF">2019-12-13T23:26:07Z</dcterms:modified>
</cp:coreProperties>
</file>